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handoutMasterIdLst>
    <p:handoutMasterId r:id="rId30"/>
  </p:handoutMasterIdLst>
  <p:sldIdLst>
    <p:sldId id="256" r:id="rId2"/>
    <p:sldId id="269" r:id="rId3"/>
    <p:sldId id="270" r:id="rId4"/>
    <p:sldId id="301" r:id="rId5"/>
    <p:sldId id="257" r:id="rId6"/>
    <p:sldId id="271" r:id="rId7"/>
    <p:sldId id="259" r:id="rId8"/>
    <p:sldId id="287" r:id="rId9"/>
    <p:sldId id="272" r:id="rId10"/>
    <p:sldId id="288" r:id="rId11"/>
    <p:sldId id="262" r:id="rId12"/>
    <p:sldId id="289" r:id="rId13"/>
    <p:sldId id="263" r:id="rId14"/>
    <p:sldId id="290" r:id="rId15"/>
    <p:sldId id="291" r:id="rId16"/>
    <p:sldId id="264" r:id="rId17"/>
    <p:sldId id="292" r:id="rId18"/>
    <p:sldId id="293" r:id="rId19"/>
    <p:sldId id="265" r:id="rId20"/>
    <p:sldId id="294" r:id="rId21"/>
    <p:sldId id="295" r:id="rId22"/>
    <p:sldId id="266" r:id="rId23"/>
    <p:sldId id="296" r:id="rId24"/>
    <p:sldId id="297" r:id="rId25"/>
    <p:sldId id="298" r:id="rId26"/>
    <p:sldId id="299" r:id="rId27"/>
    <p:sldId id="267" r:id="rId28"/>
    <p:sldId id="268" r:id="rId2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7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AC3ED-A88B-4BB4-903A-2C055FE610C2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30D13-ED70-4349-8EF9-518E3C6C6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7277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461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651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09156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5663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67494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1132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9205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40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845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617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96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938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613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634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863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0AA5-AD01-4FBF-9DD3-0CC069A4EABF}" type="datetimeFigureOut">
              <a:rPr lang="ru-RU" smtClean="0"/>
              <a:pPr/>
              <a:t>22.08.2019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693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B0AA5-AD01-4FBF-9DD3-0CC069A4EABF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E716EE0-780A-40DE-908B-782A8B4B6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063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emlin.ru/structure/additional/12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osmintrud.ru/ministry/programms/anticorruption/9/5" TargetMode="External"/><Relationship Id="rId2" Type="http://schemas.openxmlformats.org/officeDocument/2006/relationships/hyperlink" Target="https://depgs.admhmao.ru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log.ru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7838" y="1985319"/>
            <a:ext cx="10181967" cy="437429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ПРЕДСТАВИТЬ 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доходах, расходах, 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имуществе и обязательствах имущественного характера 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2019 году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3254" y="384771"/>
            <a:ext cx="8962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ПАМЯТКА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для депутатов представительных органов </a:t>
            </a:r>
            <a:endParaRPr lang="ru-RU" sz="2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СЕЛЬСКИХ ПОСЕЛЕНИЙ 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Ханты-Мансийского </a:t>
            </a: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автономного округа – Югры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802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«СВЕДЕНИЯ О ДОХОДАХ» </a:t>
            </a:r>
            <a:endParaRPr lang="ru-RU" dirty="0"/>
          </a:p>
        </p:txBody>
      </p:sp>
      <p:pic>
        <p:nvPicPr>
          <p:cNvPr id="4" name="Содержимое 6" descr="Раздел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2964" y="2160588"/>
            <a:ext cx="7366475" cy="4539315"/>
          </a:xfrm>
        </p:spPr>
      </p:pic>
    </p:spTree>
    <p:extLst>
      <p:ext uri="{BB962C8B-B14F-4D97-AF65-F5344CB8AC3E}">
        <p14:creationId xmlns:p14="http://schemas.microsoft.com/office/powerpoint/2010/main" xmlns="" val="3617455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577" y="296561"/>
            <a:ext cx="8161895" cy="13208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НЕОБХОДИМЫЕ ДЛЯ ЗАПОЛНЕНИЯ 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 2 «СВЕДЕНИЯ О РАСХОДАХ» 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0303" y="4184822"/>
            <a:ext cx="9646507" cy="21283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21491" y="1902941"/>
            <a:ext cx="9803027" cy="19935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купли-продажи недвижимого имущества, транспортного средства, ценных бумаг или акций (долей участия, паев в уставных (складочных) капиталах организации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участия в долевом строительстве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Выписка из ЕГРП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017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«СВЕДЕНИЯ О РАСХОДАХ» 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t="2061" b="4306"/>
          <a:stretch/>
        </p:blipFill>
        <p:spPr bwMode="auto">
          <a:xfrm>
            <a:off x="1213503" y="2160588"/>
            <a:ext cx="7648486" cy="41718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844919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540" y="387179"/>
            <a:ext cx="9506465" cy="148281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НЕОБХОДИМЫЕ ДЛЯ ЗАПОЛНЕНИЯ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 3  «СВЕДЕНИЯ ОБ ИМУЩЕСТВЕ»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0303" y="1837038"/>
            <a:ext cx="9695935" cy="239721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Свидетельство о государственной регистрации права собственности или выписка из ЕГРП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Договоры купли-продажи, участия в долевом строительстве, мены, дарения, свидетельство о праве на наследство, решение суда или администрации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Паспорт транспортного средства, свидетельство о регистрации транспортного средства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6118" y="4291914"/>
            <a:ext cx="10149017" cy="22406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 отсутствия документов рекомендуется обратиться в Управление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Росреестра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по ХМАО-Югре (недвижимое имущество), Управление ГИБДД по ХМАО-Югре или его территориальные подразделения (транспортные средства). 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наличии имущества также можно уточнить в «Личном кабинете налогоплательщика».</a:t>
            </a:r>
          </a:p>
        </p:txBody>
      </p:sp>
    </p:spTree>
    <p:extLst>
      <p:ext uri="{BB962C8B-B14F-4D97-AF65-F5344CB8AC3E}">
        <p14:creationId xmlns:p14="http://schemas.microsoft.com/office/powerpoint/2010/main" xmlns="" val="3723661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ПОДРАЗДЕЛ 3.1 НЕДВИЖИМОЕ ИМУЩЕСТВО</a:t>
            </a:r>
            <a:endParaRPr lang="ru-RU" dirty="0"/>
          </a:p>
        </p:txBody>
      </p:sp>
      <p:pic>
        <p:nvPicPr>
          <p:cNvPr id="4" name="Содержимое 6" descr="раздел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332" y="2160588"/>
            <a:ext cx="5667374" cy="3881437"/>
          </a:xfrm>
        </p:spPr>
      </p:pic>
    </p:spTree>
    <p:extLst>
      <p:ext uri="{BB962C8B-B14F-4D97-AF65-F5344CB8AC3E}">
        <p14:creationId xmlns:p14="http://schemas.microsoft.com/office/powerpoint/2010/main" xmlns="" val="3249268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ПОДРАЗДЕЛ 3.2. ТРАНСПОРТНЫЕ СРЕДСТВА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/>
          </a:p>
        </p:txBody>
      </p:sp>
      <p:pic>
        <p:nvPicPr>
          <p:cNvPr id="4" name="Содержимое 6" descr="раздел 3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5892" y="2143496"/>
            <a:ext cx="6477712" cy="4094934"/>
          </a:xfrm>
        </p:spPr>
      </p:pic>
    </p:spTree>
    <p:extLst>
      <p:ext uri="{BB962C8B-B14F-4D97-AF65-F5344CB8AC3E}">
        <p14:creationId xmlns:p14="http://schemas.microsoft.com/office/powerpoint/2010/main" xmlns="" val="2964566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157" y="436606"/>
            <a:ext cx="9316994" cy="1425145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НЕОБХОДИМЫЕ ДЛЯ ЗАПОЛНЕНИЯ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 4 «СВЕДЕНИЯ О СЧЕТАХ В БАНКАХ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ИНЫХ КРЕДИТНЫХ ОРГАНИЗАЦИЯХ» 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47351" y="1754660"/>
            <a:ext cx="9654746" cy="261139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Справки из банка (банков) с информацией обо всех открытых счетах: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счета зарплатных карт (в том числе с предыдущих мест работы);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счета, открытые  для начисления пенсии;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сберегательные книжки, вклады;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счета, на которых отсутствуют денежные средства или имеется отрицательный остаток; --счета, открытые для погашения кредита;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ссудные и металлические счета 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56735" y="4596714"/>
            <a:ext cx="9564130" cy="203474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pPr marL="0" indent="0" algn="ctr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Банковские счета закрываются только по заявлению владельца счета. </a:t>
            </a:r>
          </a:p>
          <a:p>
            <a:pPr marL="0" indent="0" algn="ctr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действие банковской карты закончилось или Вы полностью погасили кредитную задолженность, то счет автоматически не закрывается. </a:t>
            </a:r>
          </a:p>
          <a:p>
            <a:pPr marL="0" indent="0" algn="ctr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решения вопроса по закрытию счета Вам необходимо обратиться в банк.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8810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РАЗДЕЛ 4. СВЕДЕНИЯ О СЧЕТАХ В БАНКАХ И ИНЫХ КРЕДИТНЫХ ОРГАНИЗАЦИЯХ</a:t>
            </a:r>
            <a:endParaRPr lang="ru-RU" dirty="0"/>
          </a:p>
        </p:txBody>
      </p:sp>
      <p:pic>
        <p:nvPicPr>
          <p:cNvPr id="4" name="Содержимое 6" descr="раздел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7334" y="1900206"/>
            <a:ext cx="5867839" cy="3881437"/>
          </a:xfrm>
        </p:spPr>
      </p:pic>
      <p:pic>
        <p:nvPicPr>
          <p:cNvPr id="5" name="Содержимое 7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7150" y="1845892"/>
            <a:ext cx="4932721" cy="399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6170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Адрес и наименование банка</a:t>
            </a:r>
            <a:endParaRPr lang="ru-RU" dirty="0"/>
          </a:p>
        </p:txBody>
      </p:sp>
      <p:pic>
        <p:nvPicPr>
          <p:cNvPr id="4" name="Объект 3" descr="Выбор из списк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7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2238" y="518982"/>
            <a:ext cx="8822723" cy="1491049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НЕОБХОДИМЫЕ ДЛЯ ЗАПОЛНЕНИЯ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 5 «СВЕДЕНИЯ О ЦЕННЫХ БУМАГАХ» 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870" y="1886465"/>
            <a:ext cx="9605320" cy="45802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ценных бумагах можно получить: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официальном сайте общества или в информационных письмах, которые рассылаются акционерам;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путем личного обращения или письменных запросов в акционерное общество 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регистрационных компаниях, ведущих реестры акционерных обществ  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Вы владеете ценными бумагами, акциями и т.п., получаете доход, то информация о полученном доходе должна быть отражена в разделе 1 «Сведения о доходах» в строке 5 «Доход от ценных бумаг и долей участия в коммерческих организациях»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31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406" y="263611"/>
            <a:ext cx="10239632" cy="62854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доходах, расходах, об имуществе и обязательствах имущественного характера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(далее - сведения)  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представляются депутатами представительных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органов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сельских поселений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Губернатору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Уполномоченным на прием сведений является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Департамент государственной гражданской службы и кадровой политики Ханты-Мансийского автономного округа –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(г.Ханты-Мансийск, ул.Комсомольская, д.31)</a:t>
            </a:r>
          </a:p>
          <a:p>
            <a:pPr>
              <a:buFontTx/>
              <a:buChar char="-"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519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Подраздел 5.1. Акции и иное участие в коммерческих организациях и фондах</a:t>
            </a:r>
            <a:endParaRPr lang="ru-RU" dirty="0"/>
          </a:p>
        </p:txBody>
      </p:sp>
      <p:pic>
        <p:nvPicPr>
          <p:cNvPr id="4" name="Содержимое 6" descr="раздел 5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7191" y="2160588"/>
            <a:ext cx="5917656" cy="3881437"/>
          </a:xfrm>
        </p:spPr>
      </p:pic>
    </p:spTree>
    <p:extLst>
      <p:ext uri="{BB962C8B-B14F-4D97-AF65-F5344CB8AC3E}">
        <p14:creationId xmlns:p14="http://schemas.microsoft.com/office/powerpoint/2010/main" xmlns="" val="3459865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Подраздел 5.2. Иные ценные бумаги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/>
          </a:p>
        </p:txBody>
      </p:sp>
      <p:pic>
        <p:nvPicPr>
          <p:cNvPr id="4" name="Содержимое 6" descr="раздел 5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9868" y="2160588"/>
            <a:ext cx="5912302" cy="3881437"/>
          </a:xfrm>
        </p:spPr>
      </p:pic>
    </p:spTree>
    <p:extLst>
      <p:ext uri="{BB962C8B-B14F-4D97-AF65-F5344CB8AC3E}">
        <p14:creationId xmlns:p14="http://schemas.microsoft.com/office/powerpoint/2010/main" xmlns="" val="3636918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931" y="197709"/>
            <a:ext cx="10338486" cy="163933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НЕОБХОДИМЫЕ ДЛЯ ЗАПОЛНЕНИЯ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 6 «СВЕДЕНИЯ ОБ  ОБЯЗАТЕЛЬСТВАХ  ИМУЩЕСТВЕННОГО ХАРАКТЕРА»  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8541" y="1878228"/>
            <a:ext cx="9564129" cy="285029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аренды;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социального найма;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 пожизненного наследуемого владения;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Кредитный договор;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финансовой аренды (лизинг), договор займа;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финансирования под уступку денежного требования;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поручительства;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участия в долевом строительстве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362" y="4777947"/>
            <a:ext cx="10313773" cy="189470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подразделе 6.1. «Объекты недвижимого имущества, находящиеся в пользовании» необходимо указывать только те объекты, которые в действительности находятся в Вашем пользовании или в пользовании членов Вашей семьи, но не принадлежащие на праве собственности. </a:t>
            </a:r>
          </a:p>
          <a:p>
            <a:pPr marL="0" indent="0" algn="ctr"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подразделе 6.2.«Срочные обязательства финансового характера» указывается только финансовые обязательства на сумму равную или превышающую  500 000 рублей.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531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Подраздел 6.1. Объекты недвижимого имущества, находящиеся в пользовании</a:t>
            </a:r>
            <a:r>
              <a:rPr lang="ru-RU" dirty="0">
                <a:solidFill>
                  <a:schemeClr val="accent6"/>
                </a:solidFill>
              </a:rPr>
              <a:t/>
            </a:r>
            <a:br>
              <a:rPr lang="ru-RU" dirty="0">
                <a:solidFill>
                  <a:schemeClr val="accent6"/>
                </a:solidFill>
              </a:rPr>
            </a:br>
            <a:endParaRPr lang="ru-RU" dirty="0"/>
          </a:p>
        </p:txBody>
      </p:sp>
      <p:pic>
        <p:nvPicPr>
          <p:cNvPr id="4" name="Содержимое 6" descr="раздел 6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487" y="2160588"/>
            <a:ext cx="5849063" cy="3881437"/>
          </a:xfrm>
        </p:spPr>
      </p:pic>
    </p:spTree>
    <p:extLst>
      <p:ext uri="{BB962C8B-B14F-4D97-AF65-F5344CB8AC3E}">
        <p14:creationId xmlns:p14="http://schemas.microsoft.com/office/powerpoint/2010/main" xmlns="" val="4191970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Подраздел 6.2. Срочные обязательства финансового характера</a:t>
            </a:r>
            <a:r>
              <a:rPr lang="ru-RU" dirty="0">
                <a:solidFill>
                  <a:schemeClr val="accent6"/>
                </a:solidFill>
              </a:rPr>
              <a:t/>
            </a:r>
            <a:br>
              <a:rPr lang="ru-RU" dirty="0">
                <a:solidFill>
                  <a:schemeClr val="accent6"/>
                </a:solidFill>
              </a:rPr>
            </a:br>
            <a:endParaRPr lang="ru-RU" dirty="0"/>
          </a:p>
        </p:txBody>
      </p:sp>
      <p:pic>
        <p:nvPicPr>
          <p:cNvPr id="4" name="Содержимое 6" descr="раздел 6.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8761" y="2160588"/>
            <a:ext cx="5874516" cy="3881437"/>
          </a:xfrm>
        </p:spPr>
      </p:pic>
    </p:spTree>
    <p:extLst>
      <p:ext uri="{BB962C8B-B14F-4D97-AF65-F5344CB8AC3E}">
        <p14:creationId xmlns:p14="http://schemas.microsoft.com/office/powerpoint/2010/main" xmlns="" val="490313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500" b="1" dirty="0">
                <a:solidFill>
                  <a:schemeClr val="tx1"/>
                </a:solidFill>
              </a:rPr>
              <a:t>Раздел 7 Сведения о недвижимом имуществе, транспортных средствах и ценных бумагах, отчужденных в течение отчетного периода в результате безвозмездной сделки</a:t>
            </a:r>
            <a:br>
              <a:rPr lang="ru-RU" sz="2500" b="1" dirty="0">
                <a:solidFill>
                  <a:schemeClr val="tx1"/>
                </a:solidFill>
              </a:rPr>
            </a:br>
            <a:endParaRPr lang="ru-RU" sz="2500" b="1" dirty="0">
              <a:solidFill>
                <a:schemeClr val="tx1"/>
              </a:solidFill>
            </a:endParaRPr>
          </a:p>
        </p:txBody>
      </p:sp>
      <p:pic>
        <p:nvPicPr>
          <p:cNvPr id="4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t="2380" b="3916"/>
          <a:stretch/>
        </p:blipFill>
        <p:spPr bwMode="auto">
          <a:xfrm>
            <a:off x="789832" y="2254592"/>
            <a:ext cx="7909786" cy="3881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365143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Печать справки</a:t>
            </a:r>
            <a:endParaRPr lang="ru-RU" dirty="0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744" y="1570928"/>
            <a:ext cx="5156766" cy="388143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t="2367" b="4554"/>
          <a:stretch/>
        </p:blipFill>
        <p:spPr bwMode="auto">
          <a:xfrm>
            <a:off x="5834100" y="1570928"/>
            <a:ext cx="5879188" cy="39778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600390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0919" y="325526"/>
            <a:ext cx="9572368" cy="62298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7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вопросам, возникающим в ходе заполнения сведений,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 можете обратиться за консультацией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 профилактики коррупционных и иных правонарушений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государственной гражданской службы и кадровой политики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Ханты-Мансийского автономного округа –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телефонам: 8 (3467) 32-31-47,  32-31-49, 32-31-51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либо отправить вопрос на адрес электронной почты: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depgs@admhmao.ru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41068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832" y="304800"/>
            <a:ext cx="9893644" cy="638991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ОБРАЩАЕМ  ВАШЕ  ВНИМАНИЕ,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 ЗАПОЛНЕННЫЕ   СПРАВКИ   СОДЕРЖАТ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ПЕРСОНАЛЬНЫЕ  СВЕДЕНИЯ!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5FCBEF"/>
              </a:buClr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справке необходимо приложить 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СОГЛАСИЯ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обработку персональных данных лица и супруги(а) лица,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замещающего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муниципальную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должность в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органе местного самоуправления муниципального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5FCBEF"/>
              </a:buClr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Югры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представляются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 Департамент государственной гражданской службы и кадровой политики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адресу: г.Ханты-Мансийск, ул.Комсомольская, д.31 («Дом журналиста»),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105,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понедельника по пятницу с 09.00 ч. до 12.00 ч.,  с 14.00 ч. до 17.00 ч.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невозможности представить сведения лично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рекомендуется направить их посредством почтовой связи по адресу: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628 011, г.Ханты-Мансийск, ул.Комсомольская, д.31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(для Департамента государственной гражданской службы и кадровой политики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Югры).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сведения можно направить с доверенным лицом, в том числе определенным в органе местного самоуправления муниципального образования (данное решение принимается органом местного самоуправления муниципального образования самостоятельно). </a:t>
            </a: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5FCBEF"/>
              </a:buClr>
              <a:buNone/>
            </a:pP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5FCBEF"/>
              </a:buClr>
              <a:buNone/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5FCBEF"/>
              </a:buClr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Сведения, направленные посредством почтовой связи, считаются представленными в срок, если были сданы в организацию почтовой связи до 24 часов последнего дня срока, установленного для представления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сведений.</a:t>
            </a: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634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9687" y="304800"/>
            <a:ext cx="10605627" cy="5949044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 ОТНОШЕНИИ  КОГО  ДЕПУТАТЫ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ПРЕДСТАВЛЯЮТ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СВЕДЕНИЯ?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отношении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СЕБЯ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отношении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СУПРУГИ (СУПРУГА)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отношении каждого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НЕСОВЕРШЕННОЛЕТНЕГО РЕБЕНКА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(если Вы являетесь опекуном (попечителем), усыновителем несовершеннолетнего ребенка,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сведения в отношении данного ребенка подлежат представлению)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КАКИЕ СРОКИ ПРЕДСТАВЛЯЮТСЯ СВЕДЕНИЯ?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Лицо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замещающее муниципальную должность депутата представительного органа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осуществляющее свои полномочия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непостоянной основе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представляет указанные сведения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ТЕЧЕНИЕ ЧЕТЫРЁХ МЕСЯЦЕВ</a:t>
            </a:r>
            <a:r>
              <a:rPr lang="ru-RU" sz="4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ДНЯ ИЗБРАНИЯ ДЕПУТАТОМ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передачи ему вакантного депутатского мандата или прекращения осуществления им полномочий на постоянной основе, а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за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год, предшествующий году представления сведений (отчётный период),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 совершения в течение отчётного периода сделок, предусмотренных частью 1 статьи 3 Федерального закона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от 03.12.2012 №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230-ФЗ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контроле за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соответствием расходов лиц, замещающих государственные должности, и иных лиц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доходам»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 обнаружения ошибок или неточностей Вы вправе представить уточнённые сведения в течение одного месяца после окончания срока представления сведений 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0150" y="677635"/>
            <a:ext cx="9731828" cy="5144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</a:rPr>
              <a:t>	</a:t>
            </a:r>
            <a:r>
              <a:rPr lang="ru-RU" sz="2000" dirty="0" smtClean="0">
                <a:latin typeface="Times New Roman"/>
              </a:rPr>
              <a:t>Ежегодно </a:t>
            </a:r>
            <a:r>
              <a:rPr lang="ru-RU" sz="2000" dirty="0">
                <a:latin typeface="Times New Roman"/>
              </a:rPr>
              <a:t>в сроки, установленные для представления сведений </a:t>
            </a:r>
            <a:r>
              <a:rPr lang="ru-RU" sz="2000" b="1" u="sng" dirty="0">
                <a:latin typeface="Times New Roman"/>
              </a:rPr>
              <a:t>необходимо представлять с</a:t>
            </a:r>
            <a:r>
              <a:rPr lang="ru-RU" sz="2000" b="1" u="sng" dirty="0" smtClean="0">
                <a:latin typeface="Times New Roman"/>
              </a:rPr>
              <a:t>ведения </a:t>
            </a:r>
            <a:r>
              <a:rPr lang="ru-RU" sz="2000" b="1" u="sng" dirty="0">
                <a:latin typeface="Times New Roman"/>
              </a:rPr>
              <a:t>о своих расходах, а также о расходах своих супруги (супруга) и несовершеннолетних детей </a:t>
            </a:r>
            <a:r>
              <a:rPr lang="ru-RU" sz="2000" b="1" u="sng" dirty="0" smtClean="0">
                <a:latin typeface="Times New Roman"/>
              </a:rPr>
              <a:t>в случае совершения сделок</a:t>
            </a:r>
            <a:r>
              <a:rPr lang="ru-RU" sz="2000" dirty="0" smtClean="0">
                <a:latin typeface="Times New Roman"/>
              </a:rPr>
              <a:t> </a:t>
            </a:r>
            <a:r>
              <a:rPr lang="ru-RU" sz="2000" dirty="0">
                <a:latin typeface="Times New Roman"/>
              </a:rPr>
              <a:t>по приобретению земельного участка, другого объекта недвижимости, транспортного средства, ценных бумаг, акций (долей участия, паёв в уставных (складочных) капиталах организаций), совершенной депутатом, его супругой (супругом) и (или) несовершеннолетними детьми в течение календарного года, предшествующего году представления </a:t>
            </a:r>
            <a:r>
              <a:rPr lang="ru-RU" sz="2000" dirty="0" smtClean="0">
                <a:latin typeface="Times New Roman"/>
              </a:rPr>
              <a:t>сведений, </a:t>
            </a:r>
            <a:r>
              <a:rPr lang="ru-RU" sz="2000" b="1" u="sng" dirty="0">
                <a:latin typeface="Times New Roman"/>
              </a:rPr>
              <a:t>если общая сумма таких сделок превышает общий доход данного лица и его супруги (супруга) за три последних года, предшествующих отчётному </a:t>
            </a:r>
            <a:r>
              <a:rPr lang="ru-RU" sz="2000" b="1" u="sng" dirty="0" smtClean="0">
                <a:latin typeface="Times New Roman"/>
              </a:rPr>
              <a:t>периоду.</a:t>
            </a:r>
            <a:r>
              <a:rPr lang="ru-RU" sz="2000" u="sng" dirty="0" smtClean="0">
                <a:latin typeface="Times New Roman"/>
              </a:rPr>
              <a:t>  </a:t>
            </a:r>
            <a:endParaRPr lang="ru-RU" sz="2000" dirty="0">
              <a:latin typeface="Times New Roman"/>
            </a:endParaRPr>
          </a:p>
          <a:p>
            <a:pPr lvl="0" algn="just" defTabSz="45720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</a:rPr>
              <a:t>	</a:t>
            </a:r>
            <a:r>
              <a:rPr lang="ru-RU" sz="2000" dirty="0">
                <a:latin typeface="Times New Roman"/>
              </a:rPr>
              <a:t>В случае, если в течение отчётного периода такие сделки </a:t>
            </a:r>
            <a:r>
              <a:rPr lang="ru-RU" sz="2000" b="1" u="sng" dirty="0">
                <a:latin typeface="Times New Roman"/>
              </a:rPr>
              <a:t>не совершались</a:t>
            </a:r>
            <a:r>
              <a:rPr lang="ru-RU" sz="2000" dirty="0">
                <a:latin typeface="Times New Roman"/>
              </a:rPr>
              <a:t>, указанное лицо сообщает об этом </a:t>
            </a:r>
            <a:r>
              <a:rPr lang="ru-RU" sz="2000" dirty="0" smtClean="0">
                <a:latin typeface="Times New Roman"/>
              </a:rPr>
              <a:t>Губернатору Ханты-Мансийского автономного округа - Югры в </a:t>
            </a:r>
            <a:r>
              <a:rPr lang="ru-RU" sz="2000" dirty="0">
                <a:latin typeface="Times New Roman"/>
              </a:rPr>
              <a:t>порядке, установленном законом субъекта Российской Федерации</a:t>
            </a:r>
            <a:r>
              <a:rPr lang="ru-RU" sz="2000" dirty="0" smtClean="0">
                <a:latin typeface="Times New Roman"/>
              </a:rPr>
              <a:t>. Форма и порядок предоставления указанного сообщения будет доведена дополнительно после внесения соответствующих изменений в законодательство автономного округа. 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279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022" y="527222"/>
            <a:ext cx="10293987" cy="5107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КАКОЙ ФОРМЕ ПРЕДСТАВЛЯТЬ СВЕДЕНИЯ ?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2107" y="1029730"/>
            <a:ext cx="10066639" cy="5434277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справки о доходах, расходах, об имуществе и обязательствах имущественного характера утверждена Указом Президента Российской Федерации от 23.06.2014 № 460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является унифицированной для всех лиц, обязанных представлять сведения.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Заполнять справку необходимо с использованием специального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программного обеспечения «Справки БК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которое доступно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скачивания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сайте Президента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адресу: </a:t>
            </a:r>
            <a:r>
              <a:rPr lang="ru-RU" sz="2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www.kremlin.ru/structure/additional/12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заполнении в ПО «Справки БК» личной подписью заверяется только последний лист справки.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 форме предоставления сведений в случае отсутствия сделок,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/>
              </a:rPr>
              <a:t>общая сумма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/>
              </a:rPr>
              <a:t>которых превышает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/>
              </a:rPr>
              <a:t>общий доход данного лица и его супруги (супруга) за три последних года, предшествующих отчётному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/>
              </a:rPr>
              <a:t>периоду будет доведена дополнительно. </a:t>
            </a:r>
            <a:endParaRPr lang="ru-RU" sz="20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20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001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729" y="288324"/>
            <a:ext cx="9844217" cy="6038335"/>
          </a:xfrm>
        </p:spPr>
        <p:txBody>
          <a:bodyPr>
            <a:noAutofit/>
          </a:bodyPr>
          <a:lstStyle/>
          <a:p>
            <a:pPr marL="0" indent="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Прежде чем начать заполнять форму справки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Вам необходимо ознакомиться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подробными Методическими рекомендациями Минтруда России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вопросам представления сведений и заполнения соответствующей формы справки, которые размещены на официальном сайте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Департамента государственной гражданской службы и кадровой политики Ханты-Мансийского автономного округа –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https://depgs.admhmao.ru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разделе «Актуально: Как представить сведения о доходах..» - «Информация для депутатов, глав..»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на официальном сайте Минтруда России: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https://rosmintrud.ru/ministry/programms/anticorruption/9/5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680" y="716693"/>
            <a:ext cx="9374659" cy="102972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 НЕОБХОДИМЫЕ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ЗАПОЛНЕНИЯ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ТИТУЛЬНОГО  ЛИСТА СПРАВКИ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37968" y="2545492"/>
            <a:ext cx="9728885" cy="3880021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Паспорт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Свидетельство о рождении ребенка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СНИЛС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849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Титульный лист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6" descr="титуль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9159" y="2126405"/>
            <a:ext cx="6879364" cy="4180391"/>
          </a:xfrm>
        </p:spPr>
      </p:pic>
    </p:spTree>
    <p:extLst>
      <p:ext uri="{BB962C8B-B14F-4D97-AF65-F5344CB8AC3E}">
        <p14:creationId xmlns:p14="http://schemas.microsoft.com/office/powerpoint/2010/main" xmlns="" val="3403562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395" y="230659"/>
            <a:ext cx="9399372" cy="134276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НЕОБХОДИМЫЕ  ДЛЯ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ЗАПОЛНЕНИЯ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 1 «СВЕДЕНИЯ О ДОХОДАХ»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88540" y="1556951"/>
            <a:ext cx="9770075" cy="513217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Справка 2-НДФЛ (необходимо получить в бухгалтерии всех организаций, где выполнялась работа за отчетный год);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Справки из банков и иных кредитных организациях о доходах от вкладов;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Справки о доходах от ценных бумаг и долей участия в коммерческих организациях;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Справка с Пенсионного фонда РФ о начислении пенсии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документы  (гражданско-правовые договоры, налоговые декларации ИП, справки из учебных заведений о стипендии, справки из Фонда социального страхования о выплатах по больничному листу более 3 дней и за отчетный год и т.д.)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официальном сайте Федеральной налоговой службы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www.nalog.ru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«Личном кабинете налогоплательщика» Вы имеете возможность получить информацию о начисленном Вам в отчетном году доходе. Для этого Вам необходимо лично обратиться в ведомство и получить логин и первичный пароль для входа в личный кабинет. 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84940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1111</TotalTime>
  <Words>1063</Words>
  <Application>Microsoft Office PowerPoint</Application>
  <PresentationFormat>Произвольный</PresentationFormat>
  <Paragraphs>149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Грань</vt:lpstr>
      <vt:lpstr> КАК ПРЕДСТАВИТЬ  сведения о доходах, расходах,  об имуществе и обязательствах имущественного характера  в 2019 году  </vt:lpstr>
      <vt:lpstr>Слайд 2</vt:lpstr>
      <vt:lpstr>  </vt:lpstr>
      <vt:lpstr>Слайд 4</vt:lpstr>
      <vt:lpstr>В КАКОЙ ФОРМЕ ПРЕДСТАВЛЯТЬ СВЕДЕНИЯ ?    </vt:lpstr>
      <vt:lpstr>ВНИМАНИЕ!  Прежде чем начать заполнять форму справки  Вам необходимо ознакомиться с подробными Методическими рекомендациями Минтруда России по вопросам представления сведений и заполнения соответствующей формы справки, которые размещены на официальном сайте  Департамента государственной гражданской службы и кадровой политики Ханты-Мансийского автономного округа – Югры (https://depgs.admhmao.ru/)  в разделе «Актуально: Как представить сведения о доходах..» - «Информация для депутатов, глав..»  или на официальном сайте Минтруда России: https://rosmintrud.ru/ministry/programms/anticorruption/9/5 </vt:lpstr>
      <vt:lpstr>ДОКУМЕНТЫ,  НЕОБХОДИМЫЕ   ДЛЯ ЗАПОЛНЕНИЯ  ТИТУЛЬНОГО  ЛИСТА СПРАВКИ</vt:lpstr>
      <vt:lpstr>Титульный лист </vt:lpstr>
      <vt:lpstr>ДОКУМЕНТЫ, НЕОБХОДИМЫЕ  ДЛЯ ЗАПОЛНЕНИЯ    РАЗДЕЛА 1 «СВЕДЕНИЯ О ДОХОДАХ» </vt:lpstr>
      <vt:lpstr>РАЗДЕЛ 1 «СВЕДЕНИЯ О ДОХОДАХ» </vt:lpstr>
      <vt:lpstr>ДОКУМЕНТЫ, НЕОБХОДИМЫЕ ДЛЯ ЗАПОЛНЕНИЯ    РАЗДЕЛА 2 «СВЕДЕНИЯ О РАСХОДАХ» </vt:lpstr>
      <vt:lpstr>РАЗДЕЛ 2 «СВЕДЕНИЯ О РАСХОДАХ» </vt:lpstr>
      <vt:lpstr>ДОКУМЕНТЫ, НЕОБХОДИМЫЕ ДЛЯ ЗАПОЛНЕНИЯ   РАЗДЕЛА 3  «СВЕДЕНИЯ ОБ ИМУЩЕСТВЕ»</vt:lpstr>
      <vt:lpstr>ПОДРАЗДЕЛ 3.1 НЕДВИЖИМОЕ ИМУЩЕСТВО</vt:lpstr>
      <vt:lpstr>ПОДРАЗДЕЛ 3.2. ТРАНСПОРТНЫЕ СРЕДСТВА </vt:lpstr>
      <vt:lpstr>ДОКУМЕНТЫ, НЕОБХОДИМЫЕ ДЛЯ ЗАПОЛНЕНИЯ   РАЗДЕЛА 4 «СВЕДЕНИЯ О СЧЕТАХ В БАНКАХ И ИНЫХ КРЕДИТНЫХ ОРГАНИЗАЦИЯХ» </vt:lpstr>
      <vt:lpstr>РАЗДЕЛ 4. СВЕДЕНИЯ О СЧЕТАХ В БАНКАХ И ИНЫХ КРЕДИТНЫХ ОРГАНИЗАЦИЯХ</vt:lpstr>
      <vt:lpstr>Адрес и наименование банка</vt:lpstr>
      <vt:lpstr>ДОКУМЕНТЫ, НЕОБХОДИМЫЕ ДЛЯ ЗАПОЛНЕНИЯ   РАЗДЕЛА 5 «СВЕДЕНИЯ О ЦЕННЫХ БУМАГАХ» </vt:lpstr>
      <vt:lpstr>Подраздел 5.1. Акции и иное участие в коммерческих организациях и фондах</vt:lpstr>
      <vt:lpstr>Подраздел 5.2. Иные ценные бумаги </vt:lpstr>
      <vt:lpstr>ДОКУМЕНТЫ, НЕОБХОДИМЫЕ ДЛЯ ЗАПОЛНЕНИЯ   РАЗДЕЛА 6 «СВЕДЕНИЯ ОБ  ОБЯЗАТЕЛЬСТВАХ  ИМУЩЕСТВЕННОГО ХАРАКТЕРА»  </vt:lpstr>
      <vt:lpstr>Подраздел 6.1. Объекты недвижимого имущества, находящиеся в пользовании </vt:lpstr>
      <vt:lpstr>Подраздел 6.2. Срочные обязательства финансового характера </vt:lpstr>
      <vt:lpstr>Раздел 7 Сведения о недвижимом имуществе, транспортных средствах и ценных бумагах, отчужденных в течение отчетного периода в результате безвозмездной сделки </vt:lpstr>
      <vt:lpstr>Печать справки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КАК ПРАВИЛЬНО СДАТЬ СВЕДЕНИЯ</dc:title>
  <dc:creator>Косенок Дарья Сергеевна</dc:creator>
  <cp:lastModifiedBy>LeybaNY</cp:lastModifiedBy>
  <cp:revision>104</cp:revision>
  <cp:lastPrinted>2019-03-13T07:27:46Z</cp:lastPrinted>
  <dcterms:created xsi:type="dcterms:W3CDTF">2018-02-09T07:53:22Z</dcterms:created>
  <dcterms:modified xsi:type="dcterms:W3CDTF">2019-08-22T10:29:12Z</dcterms:modified>
</cp:coreProperties>
</file>